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13716000" cx="24377650"/>
  <p:notesSz cx="6858000" cy="9144000"/>
  <p:embeddedFontLst>
    <p:embeddedFont>
      <p:font typeface="Roboto Thin"/>
      <p:regular r:id="rId43"/>
      <p:bold r:id="rId44"/>
      <p:italic r:id="rId45"/>
      <p:boldItalic r:id="rId46"/>
    </p:embeddedFont>
    <p:embeddedFont>
      <p:font typeface="Roboto Medium"/>
      <p:regular r:id="rId47"/>
      <p:bold r:id="rId48"/>
      <p:italic r:id="rId49"/>
      <p:boldItalic r:id="rId50"/>
    </p:embeddedFont>
    <p:embeddedFont>
      <p:font typeface="Roboto"/>
      <p:regular r:id="rId51"/>
      <p:bold r:id="rId52"/>
      <p:italic r:id="rId53"/>
      <p:boldItalic r:id="rId54"/>
    </p:embeddedFont>
    <p:embeddedFont>
      <p:font typeface="Amatic SC"/>
      <p:regular r:id="rId55"/>
      <p:bold r:id="rId56"/>
    </p:embeddedFont>
    <p:embeddedFont>
      <p:font typeface="Inconsolata"/>
      <p:regular r:id="rId57"/>
      <p:bold r:id="rId58"/>
    </p:embeddedFont>
    <p:embeddedFont>
      <p:font typeface="Poppins"/>
      <p:regular r:id="rId59"/>
      <p:bold r:id="rId60"/>
      <p:italic r:id="rId61"/>
      <p:boldItalic r:id="rId62"/>
    </p:embeddedFont>
    <p:embeddedFont>
      <p:font typeface="Lato Light"/>
      <p:regular r:id="rId63"/>
      <p:bold r:id="rId64"/>
      <p:italic r:id="rId65"/>
      <p:boldItalic r:id="rId66"/>
    </p:embeddedFont>
    <p:embeddedFont>
      <p:font typeface="Poppins Medium"/>
      <p:regular r:id="rId67"/>
      <p:bold r:id="rId68"/>
      <p:italic r:id="rId69"/>
      <p:boldItalic r:id="rId70"/>
    </p:embeddedFont>
    <p:embeddedFont>
      <p:font typeface="Roboto Light"/>
      <p:regular r:id="rId71"/>
      <p:bold r:id="rId72"/>
      <p:italic r:id="rId73"/>
      <p:boldItalic r:id="rId74"/>
    </p:embeddedFont>
    <p:embeddedFont>
      <p:font typeface="Helvetica Neue"/>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099496-FE6A-492C-9DF8-CAB17DA428BE}">
  <a:tblStyle styleId="{B3099496-FE6A-492C-9DF8-CAB17DA428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font" Target="fonts/RobotoThin-bold.fntdata"/><Relationship Id="rId43" Type="http://schemas.openxmlformats.org/officeDocument/2006/relationships/font" Target="fonts/RobotoThin-regular.fntdata"/><Relationship Id="rId46" Type="http://schemas.openxmlformats.org/officeDocument/2006/relationships/font" Target="fonts/RobotoThin-boldItalic.fntdata"/><Relationship Id="rId45" Type="http://schemas.openxmlformats.org/officeDocument/2006/relationships/font" Target="fonts/RobotoTh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italic.fntdata"/><Relationship Id="rId72" Type="http://schemas.openxmlformats.org/officeDocument/2006/relationships/font" Target="fonts/RobotoLight-bold.fntdata"/><Relationship Id="rId31" Type="http://schemas.openxmlformats.org/officeDocument/2006/relationships/slide" Target="slides/slide23.xml"/><Relationship Id="rId75" Type="http://schemas.openxmlformats.org/officeDocument/2006/relationships/font" Target="fonts/HelveticaNeue-regular.fntdata"/><Relationship Id="rId30" Type="http://schemas.openxmlformats.org/officeDocument/2006/relationships/slide" Target="slides/slide22.xml"/><Relationship Id="rId74" Type="http://schemas.openxmlformats.org/officeDocument/2006/relationships/font" Target="fonts/RobotoLight-boldItalic.fntdata"/><Relationship Id="rId33" Type="http://schemas.openxmlformats.org/officeDocument/2006/relationships/slide" Target="slides/slide25.xml"/><Relationship Id="rId77" Type="http://schemas.openxmlformats.org/officeDocument/2006/relationships/font" Target="fonts/HelveticaNeue-italic.fntdata"/><Relationship Id="rId32" Type="http://schemas.openxmlformats.org/officeDocument/2006/relationships/slide" Target="slides/slide24.xml"/><Relationship Id="rId76" Type="http://schemas.openxmlformats.org/officeDocument/2006/relationships/font" Target="fonts/HelveticaNeue-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HelveticaNeue-boldItalic.fntdata"/><Relationship Id="rId71" Type="http://schemas.openxmlformats.org/officeDocument/2006/relationships/font" Target="fonts/RobotoLight-regular.fntdata"/><Relationship Id="rId70" Type="http://schemas.openxmlformats.org/officeDocument/2006/relationships/font" Target="fonts/PoppinsMedium-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2.xml"/><Relationship Id="rId64" Type="http://schemas.openxmlformats.org/officeDocument/2006/relationships/font" Target="fonts/LatoLight-bold.fntdata"/><Relationship Id="rId63" Type="http://schemas.openxmlformats.org/officeDocument/2006/relationships/font" Target="fonts/LatoLight-regular.fntdata"/><Relationship Id="rId22" Type="http://schemas.openxmlformats.org/officeDocument/2006/relationships/slide" Target="slides/slide14.xml"/><Relationship Id="rId66" Type="http://schemas.openxmlformats.org/officeDocument/2006/relationships/font" Target="fonts/LatoLight-boldItalic.fntdata"/><Relationship Id="rId21" Type="http://schemas.openxmlformats.org/officeDocument/2006/relationships/slide" Target="slides/slide13.xml"/><Relationship Id="rId65" Type="http://schemas.openxmlformats.org/officeDocument/2006/relationships/font" Target="fonts/LatoLight-italic.fntdata"/><Relationship Id="rId24" Type="http://schemas.openxmlformats.org/officeDocument/2006/relationships/slide" Target="slides/slide16.xml"/><Relationship Id="rId68" Type="http://schemas.openxmlformats.org/officeDocument/2006/relationships/font" Target="fonts/PoppinsMedium-bold.fntdata"/><Relationship Id="rId23" Type="http://schemas.openxmlformats.org/officeDocument/2006/relationships/slide" Target="slides/slide15.xml"/><Relationship Id="rId67" Type="http://schemas.openxmlformats.org/officeDocument/2006/relationships/font" Target="fonts/PoppinsMedium-regular.fntdata"/><Relationship Id="rId60" Type="http://schemas.openxmlformats.org/officeDocument/2006/relationships/font" Target="fonts/Poppins-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3.xml"/><Relationship Id="rId55" Type="http://schemas.openxmlformats.org/officeDocument/2006/relationships/font" Target="fonts/AmaticSC-regular.fntdata"/><Relationship Id="rId10" Type="http://schemas.openxmlformats.org/officeDocument/2006/relationships/slide" Target="slides/slide2.xml"/><Relationship Id="rId54" Type="http://schemas.openxmlformats.org/officeDocument/2006/relationships/font" Target="fonts/Roboto-boldItalic.fntdata"/><Relationship Id="rId13" Type="http://schemas.openxmlformats.org/officeDocument/2006/relationships/slide" Target="slides/slide5.xml"/><Relationship Id="rId57" Type="http://schemas.openxmlformats.org/officeDocument/2006/relationships/font" Target="fonts/Inconsolata-regular.fntdata"/><Relationship Id="rId12" Type="http://schemas.openxmlformats.org/officeDocument/2006/relationships/slide" Target="slides/slide4.xml"/><Relationship Id="rId56" Type="http://schemas.openxmlformats.org/officeDocument/2006/relationships/font" Target="fonts/AmaticSC-bold.fntdata"/><Relationship Id="rId15" Type="http://schemas.openxmlformats.org/officeDocument/2006/relationships/slide" Target="slides/slide7.xml"/><Relationship Id="rId59" Type="http://schemas.openxmlformats.org/officeDocument/2006/relationships/font" Target="fonts/Poppins-regular.fntdata"/><Relationship Id="rId14" Type="http://schemas.openxmlformats.org/officeDocument/2006/relationships/slide" Target="slides/slide6.xml"/><Relationship Id="rId58" Type="http://schemas.openxmlformats.org/officeDocument/2006/relationships/font" Target="fonts/Inconsolata-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a:p>
            <a:pPr indent="0" lvl="0" marL="0" rtl="0" algn="l">
              <a:spcBef>
                <a:spcPts val="0"/>
              </a:spcBef>
              <a:spcAft>
                <a:spcPts val="0"/>
              </a:spcAft>
              <a:buNone/>
            </a:pPr>
            <a:r>
              <a:rPr lang="en-US"/>
              <a:t>Although the two reports with counts can help, they do require comparison over time to be useful.  The two timechart reports, created for the dashboard, do show this and are useful for showing items of concern.</a:t>
            </a:r>
            <a:endParaRPr/>
          </a:p>
        </p:txBody>
      </p:sp>
      <p:sp>
        <p:nvSpPr>
          <p:cNvPr id="1409" name="Google Shape;1409;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a:p>
            <a:pPr indent="0" lvl="0" marL="0" rtl="0" algn="l">
              <a:spcBef>
                <a:spcPts val="0"/>
              </a:spcBef>
              <a:spcAft>
                <a:spcPts val="0"/>
              </a:spcAft>
              <a:buNone/>
            </a:pPr>
            <a:r>
              <a:rPr lang="en-US"/>
              <a:t>This alert would have triggered at 8:00 am for 35 events.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Josh</a:t>
            </a:r>
            <a:endParaRPr/>
          </a:p>
          <a:p>
            <a:pPr indent="0" lvl="0" marL="0" rtl="0" algn="l">
              <a:spcBef>
                <a:spcPts val="0"/>
              </a:spcBef>
              <a:spcAft>
                <a:spcPts val="0"/>
              </a:spcAft>
              <a:buClr>
                <a:schemeClr val="dk1"/>
              </a:buClr>
              <a:buSzPts val="1100"/>
              <a:buFont typeface="Arial"/>
              <a:buNone/>
            </a:pPr>
            <a:r>
              <a:rPr lang="en-US"/>
              <a:t>This alert would have triggered at 11:00 am for 196 events.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a:p>
            <a:pPr indent="0" lvl="0" marL="0" rtl="0" algn="l">
              <a:spcBef>
                <a:spcPts val="0"/>
              </a:spcBef>
              <a:spcAft>
                <a:spcPts val="0"/>
              </a:spcAft>
              <a:buNone/>
            </a:pPr>
            <a:r>
              <a:rPr lang="en-US"/>
              <a:t>This alert would not have triggered.  It may not be a useful metric to monitor.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a:p>
            <a:pPr indent="0" lvl="0" marL="0" rtl="0" algn="l">
              <a:spcBef>
                <a:spcPts val="0"/>
              </a:spcBef>
              <a:spcAft>
                <a:spcPts val="0"/>
              </a:spcAft>
              <a:buNone/>
            </a:pPr>
            <a:r>
              <a:rPr lang="en-US"/>
              <a:t>Timecharts as seen before in reports.  The dials were set up to monitor </a:t>
            </a:r>
            <a:r>
              <a:rPr lang="en-US"/>
              <a:t>activity</a:t>
            </a:r>
            <a:r>
              <a:rPr lang="en-US"/>
              <a:t> on an hourly basis.  The Signature total and Account Lockouts are both showing when they </a:t>
            </a:r>
            <a:r>
              <a:rPr lang="en-US"/>
              <a:t>would</a:t>
            </a:r>
            <a:r>
              <a:rPr lang="en-US"/>
              <a:t> </a:t>
            </a:r>
            <a:r>
              <a:rPr lang="en-US"/>
              <a:t>have</a:t>
            </a:r>
            <a:r>
              <a:rPr lang="en-US"/>
              <a:t> maxed out.  The Distinct User Count dial never left the green and is probably not a good metric.</a:t>
            </a:r>
            <a:endParaRPr/>
          </a:p>
        </p:txBody>
      </p:sp>
      <p:sp>
        <p:nvSpPr>
          <p:cNvPr id="1452" name="Google Shape;1452;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
        <p:nvSpPr>
          <p:cNvPr id="1482" name="Google Shape;1482;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
        <p:nvSpPr>
          <p:cNvPr id="1515" name="Google Shape;1515;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47de3d484d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47de3d484d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
        <p:nvSpPr>
          <p:cNvPr id="1528" name="Google Shape;1528;g147de3d484d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John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a:t>
            </a:r>
            <a:endParaRPr/>
          </a:p>
        </p:txBody>
      </p:sp>
      <p:sp>
        <p:nvSpPr>
          <p:cNvPr id="1379" name="Google Shape;1379;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0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7.png"/><Relationship Id="rId4" Type="http://schemas.openxmlformats.org/officeDocument/2006/relationships/image" Target="../media/image8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3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3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3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4.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3.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2.png"/><Relationship Id="rId4" Type="http://schemas.openxmlformats.org/officeDocument/2006/relationships/image" Target="../media/image109.png"/><Relationship Id="rId5" Type="http://schemas.openxmlformats.org/officeDocument/2006/relationships/image" Target="../media/image111.png"/><Relationship Id="rId6" Type="http://schemas.openxmlformats.org/officeDocument/2006/relationships/image" Target="../media/image1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19.png"/><Relationship Id="rId7"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1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1.png"/><Relationship Id="rId4" Type="http://schemas.openxmlformats.org/officeDocument/2006/relationships/image" Target="../media/image145.png"/><Relationship Id="rId5" Type="http://schemas.openxmlformats.org/officeDocument/2006/relationships/image" Target="../media/image126.png"/><Relationship Id="rId6" Type="http://schemas.openxmlformats.org/officeDocument/2006/relationships/image" Target="../media/image1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28.png"/><Relationship Id="rId6" Type="http://schemas.openxmlformats.org/officeDocument/2006/relationships/image" Target="../media/image1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9.png"/><Relationship Id="rId4" Type="http://schemas.openxmlformats.org/officeDocument/2006/relationships/image" Target="../media/image1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36.png"/><Relationship Id="rId4" Type="http://schemas.openxmlformats.org/officeDocument/2006/relationships/image" Target="../media/image139.png"/><Relationship Id="rId5" Type="http://schemas.openxmlformats.org/officeDocument/2006/relationships/image" Target="../media/image1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40.png"/><Relationship Id="rId4" Type="http://schemas.openxmlformats.org/officeDocument/2006/relationships/image" Target="../media/image144.png"/><Relationship Id="rId5" Type="http://schemas.openxmlformats.org/officeDocument/2006/relationships/image" Target="../media/image1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 Id="rId3" Type="http://schemas.openxmlformats.org/officeDocument/2006/relationships/image" Target="../media/image1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Room 3</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John Mercer </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Josh Newman</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pic>
        <p:nvPicPr>
          <p:cNvPr id="1394" name="Google Shape;1394;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5" name="Google Shape;1395;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6" name="Google Shape;1396;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7" name="Google Shape;1397;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3" name="Google Shape;140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4" name="Google Shape;1404;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5" name="Google Shape;1405;p93"/>
          <p:cNvGraphicFramePr/>
          <p:nvPr/>
        </p:nvGraphicFramePr>
        <p:xfrm>
          <a:off x="1191013" y="5097125"/>
          <a:ext cx="3000000" cy="3000000"/>
        </p:xfrm>
        <a:graphic>
          <a:graphicData uri="http://schemas.openxmlformats.org/drawingml/2006/table">
            <a:tbl>
              <a:tblPr>
                <a:noFill/>
                <a:tableStyleId>{B3099496-FE6A-492C-9DF8-CAB17DA428BE}</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VSI-WindowsLogs-severity_counts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all events grouped by severity.  Can be used to show if numbers go up.</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VSI-WindowsLogs-success_failure_rate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Counts of successful and failure events.  Can be used to show </a:t>
                      </a:r>
                      <a:r>
                        <a:rPr lang="en-US" sz="4400">
                          <a:latin typeface="Roboto"/>
                          <a:ea typeface="Roboto"/>
                          <a:cs typeface="Roboto"/>
                          <a:sym typeface="Roboto"/>
                        </a:rPr>
                        <a:t>increase in failures.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VSI-WindowsLogs_signature timechart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history of events over time, identified by event signature.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VSI-WindowsLogs_user timechart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Shows history of events over time, identified by user.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2" name="Google Shape;1412;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3" name="Google Shape;1413;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4" name="Google Shape;1414;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15" name="Google Shape;1415;p94"/>
          <p:cNvPicPr preferRelativeResize="0"/>
          <p:nvPr/>
        </p:nvPicPr>
        <p:blipFill>
          <a:blip r:embed="rId3">
            <a:alphaModFix/>
          </a:blip>
          <a:stretch>
            <a:fillRect/>
          </a:stretch>
        </p:blipFill>
        <p:spPr>
          <a:xfrm>
            <a:off x="1520813" y="2677125"/>
            <a:ext cx="9223186" cy="4747800"/>
          </a:xfrm>
          <a:prstGeom prst="rect">
            <a:avLst/>
          </a:prstGeom>
          <a:noFill/>
          <a:ln>
            <a:noFill/>
          </a:ln>
        </p:spPr>
      </p:pic>
      <p:pic>
        <p:nvPicPr>
          <p:cNvPr id="1416" name="Google Shape;1416;p94"/>
          <p:cNvPicPr preferRelativeResize="0"/>
          <p:nvPr/>
        </p:nvPicPr>
        <p:blipFill>
          <a:blip r:embed="rId4">
            <a:alphaModFix/>
          </a:blip>
          <a:stretch>
            <a:fillRect/>
          </a:stretch>
        </p:blipFill>
        <p:spPr>
          <a:xfrm>
            <a:off x="13347275" y="2677125"/>
            <a:ext cx="9547033" cy="4947450"/>
          </a:xfrm>
          <a:prstGeom prst="rect">
            <a:avLst/>
          </a:prstGeom>
          <a:noFill/>
          <a:ln>
            <a:noFill/>
          </a:ln>
        </p:spPr>
      </p:pic>
      <p:pic>
        <p:nvPicPr>
          <p:cNvPr id="1417" name="Google Shape;1417;p94"/>
          <p:cNvPicPr preferRelativeResize="0"/>
          <p:nvPr/>
        </p:nvPicPr>
        <p:blipFill>
          <a:blip r:embed="rId5">
            <a:alphaModFix/>
          </a:blip>
          <a:stretch>
            <a:fillRect/>
          </a:stretch>
        </p:blipFill>
        <p:spPr>
          <a:xfrm>
            <a:off x="1520825" y="8879700"/>
            <a:ext cx="9360126" cy="3990975"/>
          </a:xfrm>
          <a:prstGeom prst="rect">
            <a:avLst/>
          </a:prstGeom>
          <a:noFill/>
          <a:ln>
            <a:noFill/>
          </a:ln>
        </p:spPr>
      </p:pic>
      <p:pic>
        <p:nvPicPr>
          <p:cNvPr id="1418" name="Google Shape;1418;p94"/>
          <p:cNvPicPr preferRelativeResize="0"/>
          <p:nvPr/>
        </p:nvPicPr>
        <p:blipFill>
          <a:blip r:embed="rId6">
            <a:alphaModFix/>
          </a:blip>
          <a:stretch>
            <a:fillRect/>
          </a:stretch>
        </p:blipFill>
        <p:spPr>
          <a:xfrm>
            <a:off x="13436500" y="7936400"/>
            <a:ext cx="9457799" cy="4057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24" name="Google Shape;1424;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5" name="Google Shape;1425;p95"/>
          <p:cNvSpPr txBox="1"/>
          <p:nvPr>
            <p:ph idx="3" type="body"/>
          </p:nvPr>
        </p:nvSpPr>
        <p:spPr>
          <a:xfrm>
            <a:off x="717425" y="2055825"/>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6" name="Google Shape;1426;p95"/>
          <p:cNvGraphicFramePr/>
          <p:nvPr/>
        </p:nvGraphicFramePr>
        <p:xfrm>
          <a:off x="1296213" y="3863700"/>
          <a:ext cx="3000000" cy="3000000"/>
        </p:xfrm>
        <a:graphic>
          <a:graphicData uri="http://schemas.openxmlformats.org/drawingml/2006/table">
            <a:tbl>
              <a:tblPr>
                <a:noFill/>
                <a:tableStyleId>{B3099496-FE6A-492C-9DF8-CAB17DA428BE}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VSI-WindowsLogs_high hourly failure rate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Monitors count of all </a:t>
                      </a:r>
                      <a:r>
                        <a:rPr lang="en-US" sz="4400">
                          <a:latin typeface="Roboto"/>
                          <a:ea typeface="Roboto"/>
                          <a:cs typeface="Roboto"/>
                          <a:sym typeface="Roboto"/>
                        </a:rPr>
                        <a:t>failure</a:t>
                      </a:r>
                      <a:r>
                        <a:rPr lang="en-US" sz="4400">
                          <a:latin typeface="Roboto"/>
                          <a:ea typeface="Roboto"/>
                          <a:cs typeface="Roboto"/>
                          <a:sym typeface="Roboto"/>
                        </a:rPr>
                        <a:t> events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 events/hour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3</a:t>
                      </a:r>
                      <a:r>
                        <a:rPr lang="en-US" sz="4400">
                          <a:solidFill>
                            <a:schemeClr val="dk1"/>
                          </a:solidFill>
                          <a:latin typeface="Roboto"/>
                          <a:ea typeface="Roboto"/>
                          <a:cs typeface="Roboto"/>
                          <a:sym typeface="Roboto"/>
                        </a:rPr>
                        <a:t>0 events/hour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7" name="Google Shape;1427;p95"/>
          <p:cNvSpPr txBox="1"/>
          <p:nvPr/>
        </p:nvSpPr>
        <p:spPr>
          <a:xfrm>
            <a:off x="1296225" y="6670400"/>
            <a:ext cx="21757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Analysis of “normal” data showed a hourly maximum of 20 events.  Threshold was set at 150% of this.</a:t>
            </a:r>
            <a:endParaRPr b="1" sz="4200"/>
          </a:p>
        </p:txBody>
      </p:sp>
      <p:pic>
        <p:nvPicPr>
          <p:cNvPr id="1428" name="Google Shape;1428;p95"/>
          <p:cNvPicPr preferRelativeResize="0"/>
          <p:nvPr/>
        </p:nvPicPr>
        <p:blipFill>
          <a:blip r:embed="rId3">
            <a:alphaModFix/>
          </a:blip>
          <a:stretch>
            <a:fillRect/>
          </a:stretch>
        </p:blipFill>
        <p:spPr>
          <a:xfrm>
            <a:off x="4440525" y="8332275"/>
            <a:ext cx="15468500" cy="3705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4" name="Google Shape;1434;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5" name="Google Shape;1435;p96"/>
          <p:cNvSpPr txBox="1"/>
          <p:nvPr>
            <p:ph idx="3" type="body"/>
          </p:nvPr>
        </p:nvSpPr>
        <p:spPr>
          <a:xfrm>
            <a:off x="71742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6" name="Google Shape;1436;p96"/>
          <p:cNvGraphicFramePr/>
          <p:nvPr/>
        </p:nvGraphicFramePr>
        <p:xfrm>
          <a:off x="1296213" y="3863700"/>
          <a:ext cx="3000000" cy="3000000"/>
        </p:xfrm>
        <a:graphic>
          <a:graphicData uri="http://schemas.openxmlformats.org/drawingml/2006/table">
            <a:tbl>
              <a:tblPr>
                <a:noFill/>
                <a:tableStyleId>{B3099496-FE6A-492C-9DF8-CAB17DA428BE}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VSI-WindowsLogs_high successful logon rate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Monitors for high number of account logons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40</a:t>
                      </a:r>
                      <a:r>
                        <a:rPr lang="en-US" sz="4400">
                          <a:solidFill>
                            <a:schemeClr val="dk1"/>
                          </a:solidFill>
                          <a:latin typeface="Roboto"/>
                          <a:ea typeface="Roboto"/>
                          <a:cs typeface="Roboto"/>
                          <a:sym typeface="Roboto"/>
                        </a:rPr>
                        <a:t> events/hour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60</a:t>
                      </a:r>
                      <a:r>
                        <a:rPr lang="en-US" sz="4400">
                          <a:solidFill>
                            <a:schemeClr val="dk1"/>
                          </a:solidFill>
                          <a:latin typeface="Roboto"/>
                          <a:ea typeface="Roboto"/>
                          <a:cs typeface="Roboto"/>
                          <a:sym typeface="Roboto"/>
                        </a:rPr>
                        <a:t> events/hour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7" name="Google Shape;1437;p96"/>
          <p:cNvSpPr txBox="1"/>
          <p:nvPr/>
        </p:nvSpPr>
        <p:spPr>
          <a:xfrm>
            <a:off x="1296225" y="7169525"/>
            <a:ext cx="21757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200">
                <a:solidFill>
                  <a:schemeClr val="dk1"/>
                </a:solidFill>
              </a:rPr>
              <a:t>JUSTIFICATION: Analysis of “normal” data showed a hourly maximum of 20 events.  Threshold was set at 150% of this.</a:t>
            </a:r>
            <a:endParaRPr b="1" sz="4200"/>
          </a:p>
        </p:txBody>
      </p:sp>
      <p:pic>
        <p:nvPicPr>
          <p:cNvPr id="1438" name="Google Shape;1438;p96"/>
          <p:cNvPicPr preferRelativeResize="0"/>
          <p:nvPr/>
        </p:nvPicPr>
        <p:blipFill>
          <a:blip r:embed="rId3">
            <a:alphaModFix/>
          </a:blip>
          <a:stretch>
            <a:fillRect/>
          </a:stretch>
        </p:blipFill>
        <p:spPr>
          <a:xfrm>
            <a:off x="4307838" y="9019975"/>
            <a:ext cx="15733974" cy="4033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4" name="Google Shape;1444;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5" name="Google Shape;1445;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6" name="Google Shape;1446;p97"/>
          <p:cNvGraphicFramePr/>
          <p:nvPr/>
        </p:nvGraphicFramePr>
        <p:xfrm>
          <a:off x="1296213" y="3863700"/>
          <a:ext cx="3000000" cy="3000000"/>
        </p:xfrm>
        <a:graphic>
          <a:graphicData uri="http://schemas.openxmlformats.org/drawingml/2006/table">
            <a:tbl>
              <a:tblPr>
                <a:noFill/>
                <a:tableStyleId>{B3099496-FE6A-492C-9DF8-CAB17DA428BE}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VSI-WindowsLogs_high account deletion rate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Monitors for high number of account deletions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44 events/hour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65</a:t>
                      </a:r>
                      <a:r>
                        <a:rPr lang="en-US" sz="4400">
                          <a:solidFill>
                            <a:schemeClr val="dk1"/>
                          </a:solidFill>
                          <a:latin typeface="Roboto"/>
                          <a:ea typeface="Roboto"/>
                          <a:cs typeface="Roboto"/>
                          <a:sym typeface="Roboto"/>
                        </a:rPr>
                        <a:t> events/hour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7" name="Google Shape;1447;p97"/>
          <p:cNvSpPr txBox="1"/>
          <p:nvPr/>
        </p:nvSpPr>
        <p:spPr>
          <a:xfrm>
            <a:off x="1296225" y="7169525"/>
            <a:ext cx="21757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dk1"/>
                </a:solidFill>
              </a:rPr>
              <a:t>JUSTIFICATION: Analysis of “normal” data showed a hourly maximum of 20 events.  Threshold was set at ~150% of this.</a:t>
            </a:r>
            <a:endParaRPr b="1" sz="4200"/>
          </a:p>
        </p:txBody>
      </p:sp>
      <p:pic>
        <p:nvPicPr>
          <p:cNvPr id="1448" name="Google Shape;1448;p97"/>
          <p:cNvPicPr preferRelativeResize="0"/>
          <p:nvPr/>
        </p:nvPicPr>
        <p:blipFill>
          <a:blip r:embed="rId3">
            <a:alphaModFix/>
          </a:blip>
          <a:stretch>
            <a:fillRect/>
          </a:stretch>
        </p:blipFill>
        <p:spPr>
          <a:xfrm>
            <a:off x="4806913" y="9064150"/>
            <a:ext cx="14735724" cy="3626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55" name="Google Shape;145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6" name="Google Shape;1456;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57" name="Google Shape;1457;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58" name="Google Shape;1458;p98"/>
          <p:cNvPicPr preferRelativeResize="0"/>
          <p:nvPr/>
        </p:nvPicPr>
        <p:blipFill>
          <a:blip r:embed="rId3">
            <a:alphaModFix/>
          </a:blip>
          <a:stretch>
            <a:fillRect/>
          </a:stretch>
        </p:blipFill>
        <p:spPr>
          <a:xfrm>
            <a:off x="1520825" y="2876775"/>
            <a:ext cx="10745100" cy="4576980"/>
          </a:xfrm>
          <a:prstGeom prst="rect">
            <a:avLst/>
          </a:prstGeom>
          <a:noFill/>
          <a:ln>
            <a:noFill/>
          </a:ln>
        </p:spPr>
      </p:pic>
      <p:pic>
        <p:nvPicPr>
          <p:cNvPr id="1459" name="Google Shape;1459;p98"/>
          <p:cNvPicPr preferRelativeResize="0"/>
          <p:nvPr/>
        </p:nvPicPr>
        <p:blipFill>
          <a:blip r:embed="rId4">
            <a:alphaModFix/>
          </a:blip>
          <a:stretch>
            <a:fillRect/>
          </a:stretch>
        </p:blipFill>
        <p:spPr>
          <a:xfrm>
            <a:off x="13227200" y="2876775"/>
            <a:ext cx="10419000" cy="4416750"/>
          </a:xfrm>
          <a:prstGeom prst="rect">
            <a:avLst/>
          </a:prstGeom>
          <a:noFill/>
          <a:ln>
            <a:noFill/>
          </a:ln>
        </p:spPr>
      </p:pic>
      <p:pic>
        <p:nvPicPr>
          <p:cNvPr id="1460" name="Google Shape;1460;p98"/>
          <p:cNvPicPr preferRelativeResize="0"/>
          <p:nvPr/>
        </p:nvPicPr>
        <p:blipFill>
          <a:blip r:embed="rId5">
            <a:alphaModFix/>
          </a:blip>
          <a:stretch>
            <a:fillRect/>
          </a:stretch>
        </p:blipFill>
        <p:spPr>
          <a:xfrm>
            <a:off x="1520825" y="8222476"/>
            <a:ext cx="7020126" cy="4648200"/>
          </a:xfrm>
          <a:prstGeom prst="rect">
            <a:avLst/>
          </a:prstGeom>
          <a:noFill/>
          <a:ln>
            <a:noFill/>
          </a:ln>
        </p:spPr>
      </p:pic>
      <p:pic>
        <p:nvPicPr>
          <p:cNvPr id="1461" name="Google Shape;1461;p98"/>
          <p:cNvPicPr preferRelativeResize="0"/>
          <p:nvPr/>
        </p:nvPicPr>
        <p:blipFill>
          <a:blip r:embed="rId6">
            <a:alphaModFix/>
          </a:blip>
          <a:stretch>
            <a:fillRect/>
          </a:stretch>
        </p:blipFill>
        <p:spPr>
          <a:xfrm>
            <a:off x="16746148" y="8262093"/>
            <a:ext cx="7020125" cy="4568964"/>
          </a:xfrm>
          <a:prstGeom prst="rect">
            <a:avLst/>
          </a:prstGeom>
          <a:noFill/>
          <a:ln>
            <a:noFill/>
          </a:ln>
        </p:spPr>
      </p:pic>
      <p:pic>
        <p:nvPicPr>
          <p:cNvPr id="1462" name="Google Shape;1462;p98"/>
          <p:cNvPicPr preferRelativeResize="0"/>
          <p:nvPr/>
        </p:nvPicPr>
        <p:blipFill>
          <a:blip r:embed="rId7">
            <a:alphaModFix/>
          </a:blip>
          <a:stretch>
            <a:fillRect/>
          </a:stretch>
        </p:blipFill>
        <p:spPr>
          <a:xfrm>
            <a:off x="9176450" y="8262088"/>
            <a:ext cx="6934197" cy="464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9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68" name="Google Shape;1468;p9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69" name="Google Shape;1469;p9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70" name="Google Shape;1470;p9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76" name="Google Shape;1476;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7" name="Google Shape;1477;p100"/>
          <p:cNvSpPr txBox="1"/>
          <p:nvPr>
            <p:ph idx="3" type="body"/>
          </p:nvPr>
        </p:nvSpPr>
        <p:spPr>
          <a:xfrm>
            <a:off x="717425" y="23878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8" name="Google Shape;1478;p100"/>
          <p:cNvGraphicFramePr/>
          <p:nvPr/>
        </p:nvGraphicFramePr>
        <p:xfrm>
          <a:off x="1191013" y="5097125"/>
          <a:ext cx="3000000" cy="3000000"/>
        </p:xfrm>
        <a:graphic>
          <a:graphicData uri="http://schemas.openxmlformats.org/drawingml/2006/table">
            <a:tbl>
              <a:tblPr>
                <a:noFill/>
                <a:tableStyleId>{B3099496-FE6A-492C-9DF8-CAB17DA428BE}</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VSI-ApacheLogs-Methods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counts of various 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VSI-ApacheLogs-top referrer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top ten domains referring to VSI 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VSI-ApacheLogs-count by status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counts by HTTP status for requests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VSI-ApacheLogs-top 10 URIs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top ten URI’s requested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85" name="Google Shape;1485;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6" name="Google Shape;1486;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7" name="Google Shape;1487;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88" name="Google Shape;1488;p101"/>
          <p:cNvPicPr preferRelativeResize="0"/>
          <p:nvPr/>
        </p:nvPicPr>
        <p:blipFill>
          <a:blip r:embed="rId3">
            <a:alphaModFix/>
          </a:blip>
          <a:stretch>
            <a:fillRect/>
          </a:stretch>
        </p:blipFill>
        <p:spPr>
          <a:xfrm>
            <a:off x="1520834" y="2876775"/>
            <a:ext cx="6742536" cy="4747800"/>
          </a:xfrm>
          <a:prstGeom prst="rect">
            <a:avLst/>
          </a:prstGeom>
          <a:noFill/>
          <a:ln>
            <a:noFill/>
          </a:ln>
        </p:spPr>
      </p:pic>
      <p:pic>
        <p:nvPicPr>
          <p:cNvPr id="1489" name="Google Shape;1489;p101"/>
          <p:cNvPicPr preferRelativeResize="0"/>
          <p:nvPr/>
        </p:nvPicPr>
        <p:blipFill>
          <a:blip r:embed="rId4">
            <a:alphaModFix/>
          </a:blip>
          <a:stretch>
            <a:fillRect/>
          </a:stretch>
        </p:blipFill>
        <p:spPr>
          <a:xfrm>
            <a:off x="13347275" y="2876775"/>
            <a:ext cx="5164675" cy="4648200"/>
          </a:xfrm>
          <a:prstGeom prst="rect">
            <a:avLst/>
          </a:prstGeom>
          <a:noFill/>
          <a:ln>
            <a:noFill/>
          </a:ln>
        </p:spPr>
      </p:pic>
      <p:pic>
        <p:nvPicPr>
          <p:cNvPr id="1490" name="Google Shape;1490;p101"/>
          <p:cNvPicPr preferRelativeResize="0"/>
          <p:nvPr/>
        </p:nvPicPr>
        <p:blipFill>
          <a:blip r:embed="rId5">
            <a:alphaModFix/>
          </a:blip>
          <a:stretch>
            <a:fillRect/>
          </a:stretch>
        </p:blipFill>
        <p:spPr>
          <a:xfrm>
            <a:off x="1520825" y="8172675"/>
            <a:ext cx="5272959" cy="4648200"/>
          </a:xfrm>
          <a:prstGeom prst="rect">
            <a:avLst/>
          </a:prstGeom>
          <a:noFill/>
          <a:ln>
            <a:noFill/>
          </a:ln>
        </p:spPr>
      </p:pic>
      <p:pic>
        <p:nvPicPr>
          <p:cNvPr id="1491" name="Google Shape;1491;p101"/>
          <p:cNvPicPr preferRelativeResize="0"/>
          <p:nvPr/>
        </p:nvPicPr>
        <p:blipFill>
          <a:blip r:embed="rId6">
            <a:alphaModFix/>
          </a:blip>
          <a:stretch>
            <a:fillRect/>
          </a:stretch>
        </p:blipFill>
        <p:spPr>
          <a:xfrm>
            <a:off x="9292339" y="8222486"/>
            <a:ext cx="14473934" cy="464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97" name="Google Shape;1497;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8" name="Google Shape;1498;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99" name="Google Shape;1499;p102"/>
          <p:cNvGraphicFramePr/>
          <p:nvPr/>
        </p:nvGraphicFramePr>
        <p:xfrm>
          <a:off x="1296213" y="3863700"/>
          <a:ext cx="3000000" cy="3000000"/>
        </p:xfrm>
        <a:graphic>
          <a:graphicData uri="http://schemas.openxmlformats.org/drawingml/2006/table">
            <a:tbl>
              <a:tblPr>
                <a:noFill/>
                <a:tableStyleId>{B3099496-FE6A-492C-9DF8-CAB17DA428BE}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VSI-ApacheLogs-high non-US client count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Triggers if hourly count of requests from outside US is too high</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180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00" name="Google Shape;1500;p102"/>
          <p:cNvSpPr txBox="1"/>
          <p:nvPr/>
        </p:nvSpPr>
        <p:spPr>
          <a:xfrm>
            <a:off x="1296225" y="7765500"/>
            <a:ext cx="21757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200">
                <a:solidFill>
                  <a:schemeClr val="dk1"/>
                </a:solidFill>
              </a:rPr>
              <a:t>JUSTIFICATION: Analysis of “normal” data showed a hourly maximum of 120 events.  Threshold was set at 150% of this.</a:t>
            </a:r>
            <a:endParaRPr b="1" sz="4200"/>
          </a:p>
        </p:txBody>
      </p:sp>
      <p:pic>
        <p:nvPicPr>
          <p:cNvPr id="1501" name="Google Shape;1501;p102"/>
          <p:cNvPicPr preferRelativeResize="0"/>
          <p:nvPr/>
        </p:nvPicPr>
        <p:blipFill>
          <a:blip r:embed="rId3">
            <a:alphaModFix/>
          </a:blip>
          <a:stretch>
            <a:fillRect/>
          </a:stretch>
        </p:blipFill>
        <p:spPr>
          <a:xfrm>
            <a:off x="5948375" y="9254545"/>
            <a:ext cx="10525125" cy="3699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07" name="Google Shape;1507;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8" name="Google Shape;1508;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9" name="Google Shape;1509;p103"/>
          <p:cNvGraphicFramePr/>
          <p:nvPr/>
        </p:nvGraphicFramePr>
        <p:xfrm>
          <a:off x="1296213" y="3863700"/>
          <a:ext cx="3000000" cy="3000000"/>
        </p:xfrm>
        <a:graphic>
          <a:graphicData uri="http://schemas.openxmlformats.org/drawingml/2006/table">
            <a:tbl>
              <a:tblPr>
                <a:noFill/>
                <a:tableStyleId>{B3099496-FE6A-492C-9DF8-CAB17DA428BE}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VSI-ApacheLogs-high post count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Alerts if hourly count for POST method is too high</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10" name="Google Shape;1510;p103"/>
          <p:cNvSpPr txBox="1"/>
          <p:nvPr/>
        </p:nvSpPr>
        <p:spPr>
          <a:xfrm>
            <a:off x="1296225" y="7206700"/>
            <a:ext cx="21757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200">
                <a:solidFill>
                  <a:schemeClr val="dk1"/>
                </a:solidFill>
              </a:rPr>
              <a:t>JUSTIFICATION: Analysis of “normal” data showed a hourly maximum of 7 events.  Threshold was set at 170% of this, since the numbers are quite low, to prevent false positives.</a:t>
            </a:r>
            <a:endParaRPr b="1" sz="4200"/>
          </a:p>
        </p:txBody>
      </p:sp>
      <p:pic>
        <p:nvPicPr>
          <p:cNvPr id="1511" name="Google Shape;1511;p103"/>
          <p:cNvPicPr preferRelativeResize="0"/>
          <p:nvPr/>
        </p:nvPicPr>
        <p:blipFill>
          <a:blip r:embed="rId3">
            <a:alphaModFix/>
          </a:blip>
          <a:stretch>
            <a:fillRect/>
          </a:stretch>
        </p:blipFill>
        <p:spPr>
          <a:xfrm>
            <a:off x="6955075" y="8684200"/>
            <a:ext cx="10439400" cy="426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18" name="Google Shape;151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9" name="Google Shape;1519;p10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20" name="Google Shape;1520;p10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21" name="Google Shape;1521;p104"/>
          <p:cNvPicPr preferRelativeResize="0"/>
          <p:nvPr/>
        </p:nvPicPr>
        <p:blipFill>
          <a:blip r:embed="rId3">
            <a:alphaModFix/>
          </a:blip>
          <a:stretch>
            <a:fillRect/>
          </a:stretch>
        </p:blipFill>
        <p:spPr>
          <a:xfrm>
            <a:off x="1520813" y="2926575"/>
            <a:ext cx="10594023" cy="4648200"/>
          </a:xfrm>
          <a:prstGeom prst="rect">
            <a:avLst/>
          </a:prstGeom>
          <a:noFill/>
          <a:ln>
            <a:noFill/>
          </a:ln>
        </p:spPr>
      </p:pic>
      <p:pic>
        <p:nvPicPr>
          <p:cNvPr id="1522" name="Google Shape;1522;p104"/>
          <p:cNvPicPr preferRelativeResize="0"/>
          <p:nvPr/>
        </p:nvPicPr>
        <p:blipFill>
          <a:blip r:embed="rId4">
            <a:alphaModFix/>
          </a:blip>
          <a:stretch>
            <a:fillRect/>
          </a:stretch>
        </p:blipFill>
        <p:spPr>
          <a:xfrm>
            <a:off x="13347275" y="2876775"/>
            <a:ext cx="10419000" cy="4538688"/>
          </a:xfrm>
          <a:prstGeom prst="rect">
            <a:avLst/>
          </a:prstGeom>
          <a:noFill/>
          <a:ln>
            <a:noFill/>
          </a:ln>
        </p:spPr>
      </p:pic>
      <p:pic>
        <p:nvPicPr>
          <p:cNvPr id="1523" name="Google Shape;1523;p104"/>
          <p:cNvPicPr preferRelativeResize="0"/>
          <p:nvPr/>
        </p:nvPicPr>
        <p:blipFill>
          <a:blip r:embed="rId5">
            <a:alphaModFix/>
          </a:blip>
          <a:stretch>
            <a:fillRect/>
          </a:stretch>
        </p:blipFill>
        <p:spPr>
          <a:xfrm>
            <a:off x="13347263" y="8008700"/>
            <a:ext cx="10419000" cy="4509144"/>
          </a:xfrm>
          <a:prstGeom prst="rect">
            <a:avLst/>
          </a:prstGeom>
          <a:noFill/>
          <a:ln>
            <a:noFill/>
          </a:ln>
        </p:spPr>
      </p:pic>
      <p:pic>
        <p:nvPicPr>
          <p:cNvPr id="1524" name="Google Shape;1524;p104"/>
          <p:cNvPicPr preferRelativeResize="0"/>
          <p:nvPr/>
        </p:nvPicPr>
        <p:blipFill>
          <a:blip r:embed="rId6">
            <a:alphaModFix/>
          </a:blip>
          <a:stretch>
            <a:fillRect/>
          </a:stretch>
        </p:blipFill>
        <p:spPr>
          <a:xfrm>
            <a:off x="1520825" y="8008700"/>
            <a:ext cx="10419000" cy="45174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31" name="Google Shape;1531;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2" name="Google Shape;1532;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33" name="Google Shape;1533;p105"/>
          <p:cNvPicPr preferRelativeResize="0"/>
          <p:nvPr/>
        </p:nvPicPr>
        <p:blipFill>
          <a:blip r:embed="rId3">
            <a:alphaModFix/>
          </a:blip>
          <a:stretch>
            <a:fillRect/>
          </a:stretch>
        </p:blipFill>
        <p:spPr>
          <a:xfrm>
            <a:off x="1520825" y="2876775"/>
            <a:ext cx="10279169" cy="4517475"/>
          </a:xfrm>
          <a:prstGeom prst="rect">
            <a:avLst/>
          </a:prstGeom>
          <a:noFill/>
          <a:ln>
            <a:noFill/>
          </a:ln>
        </p:spPr>
      </p:pic>
      <p:pic>
        <p:nvPicPr>
          <p:cNvPr id="1534" name="Google Shape;1534;p105"/>
          <p:cNvPicPr preferRelativeResize="0"/>
          <p:nvPr/>
        </p:nvPicPr>
        <p:blipFill>
          <a:blip r:embed="rId4">
            <a:alphaModFix/>
          </a:blip>
          <a:stretch>
            <a:fillRect/>
          </a:stretch>
        </p:blipFill>
        <p:spPr>
          <a:xfrm>
            <a:off x="13367030" y="2876775"/>
            <a:ext cx="10279176" cy="44888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pic>
        <p:nvPicPr>
          <p:cNvPr id="1539" name="Google Shape;1539;p10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40" name="Google Shape;1540;p10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41" name="Google Shape;1541;p10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42" name="Google Shape;1542;p10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48" name="Google Shape;1548;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9" name="Google Shape;1549;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The report for the event severity does show the number of high events increased.  But it doesn’t show what the events were.</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The report for the number of failed events doesn’t show significant change in the total number and may not be useful here.</a:t>
            </a:r>
            <a:endParaRPr sz="4400">
              <a:solidFill>
                <a:schemeClr val="dk1"/>
              </a:solidFill>
            </a:endParaRPr>
          </a:p>
          <a:p>
            <a:pPr indent="0" lvl="0" marL="13716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55" name="Google Shape;15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6" name="Google Shape;1556;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 for a high hourly rate of failure triggered and may be useful even if the report for total number is not.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 for a high hourly rate for successful </a:t>
            </a:r>
            <a:r>
              <a:rPr lang="en-US" sz="4400">
                <a:solidFill>
                  <a:schemeClr val="dk1"/>
                </a:solidFill>
              </a:rPr>
              <a:t>logins</a:t>
            </a:r>
            <a:r>
              <a:rPr lang="en-US" sz="4400">
                <a:solidFill>
                  <a:schemeClr val="dk1"/>
                </a:solidFill>
              </a:rPr>
              <a:t> triggered and may be useful.</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 for a high hourly rate of account deletion did not trigger.  The recent attack did not use this method, but others might.</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62" name="Google Shape;1562;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3" name="Google Shape;1563;p109"/>
          <p:cNvSpPr txBox="1"/>
          <p:nvPr>
            <p:ph idx="3" type="body"/>
          </p:nvPr>
        </p:nvSpPr>
        <p:spPr>
          <a:xfrm>
            <a:off x="717425" y="2272125"/>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timecharts for events and user activity were useful to spot the unusual activity of the attack.</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dials of events per hour and lockouts per hour, while useful, would require real-time monitoring to alert on an attack.  Perhaps a different visualization would work better.</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The dial for </a:t>
            </a:r>
            <a:r>
              <a:rPr lang="en-US" sz="4400">
                <a:solidFill>
                  <a:schemeClr val="dk1"/>
                </a:solidFill>
              </a:rPr>
              <a:t>number</a:t>
            </a:r>
            <a:r>
              <a:rPr lang="en-US" sz="4400">
                <a:solidFill>
                  <a:schemeClr val="dk1"/>
                </a:solidFill>
              </a:rPr>
              <a:t> of user accounts did not prove useful as changing the number of accounts was not part of this attack.</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69" name="Google Shape;1569;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0" name="Google Shape;1570;p110"/>
          <p:cNvSpPr txBox="1"/>
          <p:nvPr/>
        </p:nvSpPr>
        <p:spPr>
          <a:xfrm>
            <a:off x="678275" y="2162900"/>
            <a:ext cx="22968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rPr>
              <a:t>The account user_a was locked out over 1400 times between 1:00 am and 2:00 am.</a:t>
            </a:r>
            <a:endParaRPr sz="4000"/>
          </a:p>
        </p:txBody>
      </p:sp>
      <p:pic>
        <p:nvPicPr>
          <p:cNvPr id="1571" name="Google Shape;1571;p110"/>
          <p:cNvPicPr preferRelativeResize="0"/>
          <p:nvPr/>
        </p:nvPicPr>
        <p:blipFill>
          <a:blip r:embed="rId3">
            <a:alphaModFix/>
          </a:blip>
          <a:stretch>
            <a:fillRect/>
          </a:stretch>
        </p:blipFill>
        <p:spPr>
          <a:xfrm>
            <a:off x="804325" y="3386750"/>
            <a:ext cx="11328625" cy="2597075"/>
          </a:xfrm>
          <a:prstGeom prst="rect">
            <a:avLst/>
          </a:prstGeom>
          <a:noFill/>
          <a:ln>
            <a:noFill/>
          </a:ln>
        </p:spPr>
      </p:pic>
      <p:sp>
        <p:nvSpPr>
          <p:cNvPr id="1572" name="Google Shape;1572;p110"/>
          <p:cNvSpPr txBox="1"/>
          <p:nvPr/>
        </p:nvSpPr>
        <p:spPr>
          <a:xfrm>
            <a:off x="678275" y="5844125"/>
            <a:ext cx="23283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rPr>
              <a:t>The account user_j was successfully logged on almost 300 times between 10:00 am and 1:00 pm.</a:t>
            </a:r>
            <a:endParaRPr sz="4000"/>
          </a:p>
        </p:txBody>
      </p:sp>
      <p:pic>
        <p:nvPicPr>
          <p:cNvPr id="1573" name="Google Shape;1573;p110"/>
          <p:cNvPicPr preferRelativeResize="0"/>
          <p:nvPr/>
        </p:nvPicPr>
        <p:blipFill>
          <a:blip r:embed="rId4">
            <a:alphaModFix/>
          </a:blip>
          <a:stretch>
            <a:fillRect/>
          </a:stretch>
        </p:blipFill>
        <p:spPr>
          <a:xfrm>
            <a:off x="804325" y="6860625"/>
            <a:ext cx="9347200" cy="2256225"/>
          </a:xfrm>
          <a:prstGeom prst="rect">
            <a:avLst/>
          </a:prstGeom>
          <a:noFill/>
          <a:ln>
            <a:noFill/>
          </a:ln>
        </p:spPr>
      </p:pic>
      <p:sp>
        <p:nvSpPr>
          <p:cNvPr id="1574" name="Google Shape;1574;p110"/>
          <p:cNvSpPr txBox="1"/>
          <p:nvPr/>
        </p:nvSpPr>
        <p:spPr>
          <a:xfrm>
            <a:off x="496775" y="9201313"/>
            <a:ext cx="23646300" cy="800400"/>
          </a:xfrm>
          <a:prstGeom prst="rect">
            <a:avLst/>
          </a:prstGeom>
          <a:noFill/>
          <a:ln>
            <a:noFill/>
          </a:ln>
        </p:spPr>
        <p:txBody>
          <a:bodyPr anchorCtr="0" anchor="t" bIns="91425" lIns="91425" spcFirstLastPara="1" rIns="91425" wrap="square" tIns="91425">
            <a:spAutoFit/>
          </a:bodyPr>
          <a:lstStyle/>
          <a:p>
            <a:pPr indent="0" lvl="0" marL="342900" rtl="0" algn="l">
              <a:lnSpc>
                <a:spcPct val="115000"/>
              </a:lnSpc>
              <a:spcBef>
                <a:spcPts val="0"/>
              </a:spcBef>
              <a:spcAft>
                <a:spcPts val="0"/>
              </a:spcAft>
              <a:buNone/>
            </a:pPr>
            <a:r>
              <a:rPr lang="en-US" sz="4000">
                <a:solidFill>
                  <a:schemeClr val="dk1"/>
                </a:solidFill>
                <a:latin typeface="Calibri"/>
                <a:ea typeface="Calibri"/>
                <a:cs typeface="Calibri"/>
                <a:sym typeface="Calibri"/>
              </a:rPr>
              <a:t>An attempt was made to reset the password for user_k over 2000 times between 9:00 am and 11:00 am</a:t>
            </a:r>
            <a:endParaRPr sz="4000">
              <a:solidFill>
                <a:schemeClr val="dk1"/>
              </a:solidFill>
              <a:latin typeface="Calibri"/>
              <a:ea typeface="Calibri"/>
              <a:cs typeface="Calibri"/>
              <a:sym typeface="Calibri"/>
            </a:endParaRPr>
          </a:p>
        </p:txBody>
      </p:sp>
      <p:pic>
        <p:nvPicPr>
          <p:cNvPr id="1575" name="Google Shape;1575;p110"/>
          <p:cNvPicPr preferRelativeResize="0"/>
          <p:nvPr/>
        </p:nvPicPr>
        <p:blipFill>
          <a:blip r:embed="rId5">
            <a:alphaModFix/>
          </a:blip>
          <a:stretch>
            <a:fillRect/>
          </a:stretch>
        </p:blipFill>
        <p:spPr>
          <a:xfrm>
            <a:off x="804325" y="10640475"/>
            <a:ext cx="9568725" cy="2488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81" name="Google Shape;1581;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2" name="Google Shape;1582;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There was an unusually high number of POSTs indicating a potential attack.</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was no significant change in the top </a:t>
            </a:r>
            <a:r>
              <a:rPr lang="en-US" sz="4400">
                <a:solidFill>
                  <a:schemeClr val="dk1"/>
                </a:solidFill>
              </a:rPr>
              <a:t>referrer domains.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was a significant increase in the number of 404 response codes, indicating a potential attack, such as a DoS.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88" name="Google Shape;1588;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9" name="Google Shape;1589;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 for a high </a:t>
            </a:r>
            <a:r>
              <a:rPr lang="en-US" sz="4400">
                <a:solidFill>
                  <a:schemeClr val="dk1"/>
                </a:solidFill>
              </a:rPr>
              <a:t>number</a:t>
            </a:r>
            <a:r>
              <a:rPr lang="en-US" sz="4400">
                <a:solidFill>
                  <a:schemeClr val="dk1"/>
                </a:solidFill>
              </a:rPr>
              <a:t> of non-US clients triggered and may be a sign of attack, depending on the legitimate client base.</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 for high POST activity </a:t>
            </a:r>
            <a:r>
              <a:rPr lang="en-US" sz="4400">
                <a:solidFill>
                  <a:schemeClr val="dk1"/>
                </a:solidFill>
              </a:rPr>
              <a:t>triggered</a:t>
            </a:r>
            <a:r>
              <a:rPr lang="en-US" sz="4400">
                <a:solidFill>
                  <a:schemeClr val="dk1"/>
                </a:solidFill>
              </a:rPr>
              <a:t> and could be a </a:t>
            </a:r>
            <a:r>
              <a:rPr lang="en-US" sz="4400">
                <a:solidFill>
                  <a:schemeClr val="dk1"/>
                </a:solidFill>
              </a:rPr>
              <a:t>sign of attack, depending on the web site design.</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95" name="Google Shape;1595;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6" name="Google Shape;1596;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timechart for methods was useful to spot attacks as two spikes appeared.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map for clients was useful to identify the locations for an attack.  The corresponding country list confirmed this.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top URI list helped show that the logon page was seeing high traffic and may be an indicator of attack.</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The timechart for HTTP status looks similar to the methods but shows the server response and has spikes in successes and failures.  The corresponding dial for number of failures shows this as well.</a:t>
            </a:r>
            <a:endParaRPr sz="4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02" name="Google Shape;160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3" name="Google Shape;1603;p114"/>
          <p:cNvSpPr txBox="1"/>
          <p:nvPr/>
        </p:nvSpPr>
        <p:spPr>
          <a:xfrm>
            <a:off x="2052000" y="3094225"/>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Map drill down shows the attack originated in two cities in Ukraine.</a:t>
            </a:r>
            <a:endParaRPr sz="3900"/>
          </a:p>
        </p:txBody>
      </p:sp>
      <p:pic>
        <p:nvPicPr>
          <p:cNvPr id="1604" name="Google Shape;1604;p114"/>
          <p:cNvPicPr preferRelativeResize="0"/>
          <p:nvPr/>
        </p:nvPicPr>
        <p:blipFill>
          <a:blip r:embed="rId3">
            <a:alphaModFix/>
          </a:blip>
          <a:stretch>
            <a:fillRect/>
          </a:stretch>
        </p:blipFill>
        <p:spPr>
          <a:xfrm>
            <a:off x="17512125" y="3094225"/>
            <a:ext cx="4979575" cy="4164050"/>
          </a:xfrm>
          <a:prstGeom prst="rect">
            <a:avLst/>
          </a:prstGeom>
          <a:noFill/>
          <a:ln>
            <a:noFill/>
          </a:ln>
        </p:spPr>
      </p:pic>
      <p:sp>
        <p:nvSpPr>
          <p:cNvPr id="1605" name="Google Shape;1605;p114"/>
          <p:cNvSpPr txBox="1"/>
          <p:nvPr/>
        </p:nvSpPr>
        <p:spPr>
          <a:xfrm>
            <a:off x="2052000" y="7437625"/>
            <a:ext cx="204396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There were two attacks:  </a:t>
            </a:r>
            <a:endParaRPr sz="3900"/>
          </a:p>
          <a:p>
            <a:pPr indent="-476250" lvl="0" marL="457200" rtl="0" algn="l">
              <a:spcBef>
                <a:spcPts val="0"/>
              </a:spcBef>
              <a:spcAft>
                <a:spcPts val="0"/>
              </a:spcAft>
              <a:buSzPts val="3900"/>
              <a:buChar char="●"/>
            </a:pPr>
            <a:r>
              <a:rPr lang="en-US" sz="3900"/>
              <a:t>A lot of GET requests at 6 PM for a specific URI that resulted in a 404 error message.</a:t>
            </a:r>
            <a:endParaRPr sz="3900"/>
          </a:p>
          <a:p>
            <a:pPr indent="-476250" lvl="0" marL="457200" rtl="0" algn="l">
              <a:spcBef>
                <a:spcPts val="0"/>
              </a:spcBef>
              <a:spcAft>
                <a:spcPts val="0"/>
              </a:spcAft>
              <a:buSzPts val="3900"/>
              <a:buChar char="●"/>
            </a:pPr>
            <a:r>
              <a:rPr lang="en-US" sz="3900"/>
              <a:t>A lot of POST requests at 8 PM to the logon page that had a successful response.</a:t>
            </a:r>
            <a:endParaRPr sz="3900"/>
          </a:p>
        </p:txBody>
      </p:sp>
      <p:pic>
        <p:nvPicPr>
          <p:cNvPr id="1606" name="Google Shape;1606;p114"/>
          <p:cNvPicPr preferRelativeResize="0"/>
          <p:nvPr/>
        </p:nvPicPr>
        <p:blipFill>
          <a:blip r:embed="rId4">
            <a:alphaModFix/>
          </a:blip>
          <a:stretch>
            <a:fillRect/>
          </a:stretch>
        </p:blipFill>
        <p:spPr>
          <a:xfrm>
            <a:off x="11584500" y="9599000"/>
            <a:ext cx="9603325" cy="2988200"/>
          </a:xfrm>
          <a:prstGeom prst="rect">
            <a:avLst/>
          </a:prstGeom>
          <a:noFill/>
          <a:ln>
            <a:noFill/>
          </a:ln>
        </p:spPr>
      </p:pic>
      <p:pic>
        <p:nvPicPr>
          <p:cNvPr id="1607" name="Google Shape;1607;p114"/>
          <p:cNvPicPr preferRelativeResize="0"/>
          <p:nvPr/>
        </p:nvPicPr>
        <p:blipFill>
          <a:blip r:embed="rId5">
            <a:alphaModFix/>
          </a:blip>
          <a:stretch>
            <a:fillRect/>
          </a:stretch>
        </p:blipFill>
        <p:spPr>
          <a:xfrm>
            <a:off x="2052000" y="9599000"/>
            <a:ext cx="8948271" cy="2988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pic>
        <p:nvPicPr>
          <p:cNvPr id="1612" name="Google Shape;1612;p11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13" name="Google Shape;1613;p1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14" name="Google Shape;1614;p11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15" name="Google Shape;1615;p11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21" name="Google Shape;1621;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2" name="Google Shape;1622;p11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914400" rtl="0" algn="l">
              <a:lnSpc>
                <a:spcPct val="115000"/>
              </a:lnSpc>
              <a:spcBef>
                <a:spcPts val="1000"/>
              </a:spcBef>
              <a:spcAft>
                <a:spcPts val="0"/>
              </a:spcAft>
              <a:buNone/>
            </a:pPr>
            <a:r>
              <a:rPr lang="en-US" sz="4200">
                <a:solidFill>
                  <a:schemeClr val="dk1"/>
                </a:solidFill>
              </a:rPr>
              <a:t>The Windows environment was attacked 3 times, but it does not appear significantly impacted apart from 3 specific user accounts.</a:t>
            </a:r>
            <a:endParaRPr sz="4200">
              <a:solidFill>
                <a:schemeClr val="dk1"/>
              </a:solidFill>
            </a:endParaRPr>
          </a:p>
          <a:p>
            <a:pPr indent="0" lvl="0" marL="914400" rtl="0" algn="l">
              <a:lnSpc>
                <a:spcPct val="115000"/>
              </a:lnSpc>
              <a:spcBef>
                <a:spcPts val="1000"/>
              </a:spcBef>
              <a:spcAft>
                <a:spcPts val="0"/>
              </a:spcAft>
              <a:buNone/>
            </a:pPr>
            <a:r>
              <a:rPr lang="en-US" sz="4200">
                <a:solidFill>
                  <a:schemeClr val="dk1"/>
                </a:solidFill>
              </a:rPr>
              <a:t>The website was attacked 2 times </a:t>
            </a:r>
            <a:r>
              <a:rPr lang="en-US" sz="4200">
                <a:solidFill>
                  <a:schemeClr val="dk1"/>
                </a:solidFill>
              </a:rPr>
              <a:t>but it does not appear significantly impacted.</a:t>
            </a:r>
            <a:endParaRPr sz="4200">
              <a:solidFill>
                <a:schemeClr val="dk1"/>
              </a:solidFill>
            </a:endParaRPr>
          </a:p>
          <a:p>
            <a:pPr indent="0" lvl="0" marL="914400" rtl="0" algn="l">
              <a:lnSpc>
                <a:spcPct val="115000"/>
              </a:lnSpc>
              <a:spcBef>
                <a:spcPts val="1000"/>
              </a:spcBef>
              <a:spcAft>
                <a:spcPts val="0"/>
              </a:spcAft>
              <a:buNone/>
            </a:pPr>
            <a:r>
              <a:t/>
            </a:r>
            <a:endParaRPr sz="42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Make</a:t>
            </a:r>
            <a:r>
              <a:rPr lang="en-US" sz="4400">
                <a:solidFill>
                  <a:schemeClr val="dk1"/>
                </a:solidFill>
              </a:rPr>
              <a:t> sure access to the Windows environment from the outside world (e.g. VPN) is properly controlled and isolated from the web servers.</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Make sure the web servers are powerful enough to handle a DoS attack.</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84200" lvl="0" marL="914400" rtl="0" algn="l">
              <a:lnSpc>
                <a:spcPct val="115000"/>
              </a:lnSpc>
              <a:spcBef>
                <a:spcPts val="0"/>
              </a:spcBef>
              <a:spcAft>
                <a:spcPts val="0"/>
              </a:spcAft>
              <a:buClr>
                <a:schemeClr val="dk1"/>
              </a:buClr>
              <a:buSzPts val="5600"/>
              <a:buChar char="●"/>
            </a:pPr>
            <a:r>
              <a:rPr lang="en-US" sz="5600">
                <a:solidFill>
                  <a:schemeClr val="dk1"/>
                </a:solidFill>
              </a:rPr>
              <a:t>We were </a:t>
            </a:r>
            <a:r>
              <a:rPr lang="en-US" sz="5600">
                <a:solidFill>
                  <a:schemeClr val="dk1"/>
                </a:solidFill>
              </a:rPr>
              <a:t>provided logs from a Windows server and an Apache web server from a time with normal activity.</a:t>
            </a:r>
            <a:endParaRPr sz="5600">
              <a:solidFill>
                <a:schemeClr val="dk1"/>
              </a:solidFill>
            </a:endParaRPr>
          </a:p>
          <a:p>
            <a:pPr indent="-584200" lvl="0" marL="914400" rtl="0" algn="l">
              <a:lnSpc>
                <a:spcPct val="115000"/>
              </a:lnSpc>
              <a:spcBef>
                <a:spcPts val="1000"/>
              </a:spcBef>
              <a:spcAft>
                <a:spcPts val="0"/>
              </a:spcAft>
              <a:buClr>
                <a:schemeClr val="dk1"/>
              </a:buClr>
              <a:buSzPts val="5600"/>
              <a:buChar char="●"/>
            </a:pPr>
            <a:r>
              <a:rPr lang="en-US" sz="5600">
                <a:solidFill>
                  <a:schemeClr val="dk1"/>
                </a:solidFill>
              </a:rPr>
              <a:t>We used this data to set up Splunk reports, alerts, and dashboards to look for unusual activity.</a:t>
            </a:r>
            <a:endParaRPr sz="5600">
              <a:solidFill>
                <a:schemeClr val="dk1"/>
              </a:solidFill>
            </a:endParaRPr>
          </a:p>
          <a:p>
            <a:pPr indent="-584200" lvl="0" marL="914400" rtl="0" algn="l">
              <a:lnSpc>
                <a:spcPct val="115000"/>
              </a:lnSpc>
              <a:spcBef>
                <a:spcPts val="1000"/>
              </a:spcBef>
              <a:spcAft>
                <a:spcPts val="0"/>
              </a:spcAft>
              <a:buClr>
                <a:schemeClr val="dk1"/>
              </a:buClr>
              <a:buSzPts val="5600"/>
              <a:buChar char="●"/>
            </a:pPr>
            <a:r>
              <a:rPr lang="en-US" sz="5600">
                <a:solidFill>
                  <a:schemeClr val="dk1"/>
                </a:solidFill>
              </a:rPr>
              <a:t>We were provided with logs from an attack.</a:t>
            </a:r>
            <a:endParaRPr sz="5600">
              <a:solidFill>
                <a:schemeClr val="dk1"/>
              </a:solidFill>
            </a:endParaRPr>
          </a:p>
          <a:p>
            <a:pPr indent="-584200" lvl="0" marL="914400" rtl="0" algn="l">
              <a:lnSpc>
                <a:spcPct val="115000"/>
              </a:lnSpc>
              <a:spcBef>
                <a:spcPts val="1000"/>
              </a:spcBef>
              <a:spcAft>
                <a:spcPts val="0"/>
              </a:spcAft>
              <a:buClr>
                <a:schemeClr val="dk1"/>
              </a:buClr>
              <a:buSzPts val="5600"/>
              <a:buChar char="●"/>
            </a:pPr>
            <a:r>
              <a:rPr lang="en-US" sz="5600">
                <a:solidFill>
                  <a:schemeClr val="dk1"/>
                </a:solidFill>
              </a:rPr>
              <a:t>We examined these attack logs using our reports, alerts, and dashboards to see if the attack(s) were detected.</a:t>
            </a:r>
            <a:endParaRPr sz="5600">
              <a:solidFill>
                <a:schemeClr val="dk1"/>
              </a:solidFill>
            </a:endParaRPr>
          </a:p>
          <a:p>
            <a:pPr indent="-584200" lvl="0" marL="914400" rtl="0" algn="l">
              <a:lnSpc>
                <a:spcPct val="115000"/>
              </a:lnSpc>
              <a:spcBef>
                <a:spcPts val="1000"/>
              </a:spcBef>
              <a:spcAft>
                <a:spcPts val="1000"/>
              </a:spcAft>
              <a:buClr>
                <a:schemeClr val="dk1"/>
              </a:buClr>
              <a:buSzPts val="5600"/>
              <a:buChar char="●"/>
            </a:pPr>
            <a:r>
              <a:rPr lang="en-US" sz="5600">
                <a:solidFill>
                  <a:schemeClr val="dk1"/>
                </a:solidFill>
              </a:rPr>
              <a:t>We set up additional Website Monitoring on the website.</a:t>
            </a:r>
            <a:endParaRPr sz="5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Website Monitoring</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2101700" y="2328900"/>
            <a:ext cx="17634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t>This Add on App allows us to see real time information about our website such as downtime and response time. This allows us to see in real time if we are under attack from our rivals. Since we frequently see DDOS attacks on our site this add on will be very helpful.</a:t>
            </a:r>
            <a:endParaRPr sz="4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Website Monitoring</a:t>
            </a:r>
            <a:endParaRPr/>
          </a:p>
        </p:txBody>
      </p:sp>
      <p:sp>
        <p:nvSpPr>
          <p:cNvPr id="1366" name="Google Shape;1366;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89"/>
          <p:cNvSpPr txBox="1"/>
          <p:nvPr/>
        </p:nvSpPr>
        <p:spPr>
          <a:xfrm>
            <a:off x="1681100" y="2333050"/>
            <a:ext cx="18296100" cy="3971100"/>
          </a:xfrm>
          <a:prstGeom prst="rect">
            <a:avLst/>
          </a:prstGeom>
          <a:noFill/>
          <a:ln>
            <a:noFill/>
          </a:ln>
        </p:spPr>
        <p:txBody>
          <a:bodyPr anchorCtr="0" anchor="t" bIns="91425" lIns="91425" spcFirstLastPara="1" rIns="91425" wrap="square" tIns="91425">
            <a:spAutoFit/>
          </a:bodyPr>
          <a:lstStyle/>
          <a:p>
            <a:pPr indent="-495300" lvl="0" marL="457200" rtl="0" algn="l">
              <a:spcBef>
                <a:spcPts val="0"/>
              </a:spcBef>
              <a:spcAft>
                <a:spcPts val="0"/>
              </a:spcAft>
              <a:buSzPts val="4200"/>
              <a:buAutoNum type="arabicPeriod"/>
            </a:pPr>
            <a:r>
              <a:rPr lang="en-US" sz="4200"/>
              <a:t>During a DDOS attack you can see high response times and website downtime due to the nature of the attack, with this add on we can get notified via email about the attack as soon as it is detected by the add on.</a:t>
            </a:r>
            <a:endParaRPr sz="4200"/>
          </a:p>
          <a:p>
            <a:pPr indent="-495300" lvl="0" marL="457200" rtl="0" algn="l">
              <a:spcBef>
                <a:spcPts val="0"/>
              </a:spcBef>
              <a:spcAft>
                <a:spcPts val="0"/>
              </a:spcAft>
              <a:buSzPts val="4200"/>
              <a:buAutoNum type="arabicPeriod"/>
            </a:pPr>
            <a:r>
              <a:rPr lang="en-US" sz="4200"/>
              <a:t>Notify us </a:t>
            </a:r>
            <a:r>
              <a:rPr lang="en-US" sz="4200"/>
              <a:t>about network issues unrelated to an attack.</a:t>
            </a:r>
            <a:endParaRPr sz="4200"/>
          </a:p>
          <a:p>
            <a:pPr indent="0" lvl="0" marL="0" rtl="0" algn="l">
              <a:spcBef>
                <a:spcPts val="0"/>
              </a:spcBef>
              <a:spcAft>
                <a:spcPts val="0"/>
              </a:spcAft>
              <a:buNone/>
            </a:pPr>
            <a:r>
              <a:t/>
            </a:r>
            <a:endParaRPr b="1" sz="3900"/>
          </a:p>
          <a:p>
            <a:pPr indent="0" lvl="0" marL="0" rtl="0" algn="l">
              <a:spcBef>
                <a:spcPts val="0"/>
              </a:spcBef>
              <a:spcAft>
                <a:spcPts val="0"/>
              </a:spcAft>
              <a:buNone/>
            </a:pPr>
            <a:r>
              <a:t/>
            </a:r>
            <a:endParaRPr b="1"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90"/>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900"/>
          </a:p>
        </p:txBody>
      </p:sp>
      <p:pic>
        <p:nvPicPr>
          <p:cNvPr id="1375" name="Google Shape;1375;p90"/>
          <p:cNvPicPr preferRelativeResize="0"/>
          <p:nvPr/>
        </p:nvPicPr>
        <p:blipFill>
          <a:blip r:embed="rId3">
            <a:alphaModFix/>
          </a:blip>
          <a:stretch>
            <a:fillRect/>
          </a:stretch>
        </p:blipFill>
        <p:spPr>
          <a:xfrm>
            <a:off x="734500" y="2333050"/>
            <a:ext cx="22911700" cy="107463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2" name="Google Shape;1382;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3" name="Google Shape;1383;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4" name="Google Shape;1384;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Windows server security logs </a:t>
            </a:r>
            <a:r>
              <a:rPr lang="en-US"/>
              <a:t>that</a:t>
            </a:r>
            <a:r>
              <a:rPr lang="en-US"/>
              <a:t> show activity on user and computer accounts, such as:</a:t>
            </a:r>
            <a:endParaRPr/>
          </a:p>
          <a:p>
            <a:pPr indent="-317500" lvl="0" marL="457200" rtl="0" algn="l">
              <a:spcBef>
                <a:spcPts val="0"/>
              </a:spcBef>
              <a:spcAft>
                <a:spcPts val="0"/>
              </a:spcAft>
              <a:buSzPts val="1400"/>
              <a:buChar char="●"/>
            </a:pPr>
            <a:r>
              <a:rPr lang="en-US"/>
              <a:t>User account creation or deletion</a:t>
            </a:r>
            <a:endParaRPr/>
          </a:p>
          <a:p>
            <a:pPr indent="-317500" lvl="0" marL="457200" rtl="0" algn="l">
              <a:spcBef>
                <a:spcPts val="0"/>
              </a:spcBef>
              <a:spcAft>
                <a:spcPts val="0"/>
              </a:spcAft>
              <a:buSzPts val="1400"/>
              <a:buChar char="●"/>
            </a:pPr>
            <a:r>
              <a:rPr lang="en-US"/>
              <a:t>User </a:t>
            </a:r>
            <a:r>
              <a:rPr lang="en-US"/>
              <a:t>account</a:t>
            </a:r>
            <a:r>
              <a:rPr lang="en-US"/>
              <a:t> changes</a:t>
            </a:r>
            <a:endParaRPr/>
          </a:p>
          <a:p>
            <a:pPr indent="-317500" lvl="0" marL="457200" rtl="0" algn="l">
              <a:spcBef>
                <a:spcPts val="0"/>
              </a:spcBef>
              <a:spcAft>
                <a:spcPts val="0"/>
              </a:spcAft>
              <a:buSzPts val="1400"/>
              <a:buChar char="●"/>
            </a:pPr>
            <a:r>
              <a:rPr lang="en-US"/>
              <a:t>User account logged on</a:t>
            </a:r>
            <a:endParaRPr/>
          </a:p>
          <a:p>
            <a:pPr indent="-317500" lvl="0" marL="457200" rtl="0" algn="l">
              <a:spcBef>
                <a:spcPts val="0"/>
              </a:spcBef>
              <a:spcAft>
                <a:spcPts val="0"/>
              </a:spcAft>
              <a:buSzPts val="1400"/>
              <a:buChar char="●"/>
            </a:pPr>
            <a:r>
              <a:rPr lang="en-US"/>
              <a:t>User account password reset attempts</a:t>
            </a:r>
            <a:endParaRPr/>
          </a:p>
          <a:p>
            <a:pPr indent="-317500" lvl="0" marL="457200" rtl="0" algn="l">
              <a:spcBef>
                <a:spcPts val="0"/>
              </a:spcBef>
              <a:spcAft>
                <a:spcPts val="0"/>
              </a:spcAft>
              <a:buSzPts val="1400"/>
              <a:buChar char="●"/>
            </a:pPr>
            <a:r>
              <a:rPr lang="en-US"/>
              <a:t>User accounts locked out</a:t>
            </a:r>
            <a:endParaRPr/>
          </a:p>
        </p:txBody>
      </p:sp>
      <p:sp>
        <p:nvSpPr>
          <p:cNvPr id="1385" name="Google Shape;1385;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6" name="Google Shape;1386;p91"/>
          <p:cNvSpPr txBox="1"/>
          <p:nvPr>
            <p:ph idx="5" type="subTitle"/>
          </p:nvPr>
        </p:nvSpPr>
        <p:spPr>
          <a:xfrm>
            <a:off x="11791940" y="569845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Apache web server logs indicating:</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what clients were connecting</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what the client’s IP address was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what method they used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what URI they requested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what the server’s response was</a:t>
            </a:r>
            <a:endParaRPr>
              <a:solidFill>
                <a:schemeClr val="dk1"/>
              </a:solidFill>
            </a:endParaRPr>
          </a:p>
        </p:txBody>
      </p:sp>
      <p:sp>
        <p:nvSpPr>
          <p:cNvPr id="1387" name="Google Shape;1387;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8" name="Google Shape;1388;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89" name="Google Shape;1389;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